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8" r:id="rId2"/>
    <p:sldId id="295" r:id="rId3"/>
    <p:sldId id="301" r:id="rId4"/>
    <p:sldId id="302" r:id="rId5"/>
    <p:sldId id="296" r:id="rId6"/>
    <p:sldId id="297" r:id="rId7"/>
    <p:sldId id="298" r:id="rId8"/>
    <p:sldId id="299" r:id="rId9"/>
    <p:sldId id="294" r:id="rId10"/>
  </p:sldIdLst>
  <p:sldSz cx="9144000" cy="6858000" type="screen4x3"/>
  <p:notesSz cx="6797675" cy="9926638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4C5F1"/>
    <a:srgbClr val="678729"/>
    <a:srgbClr val="491A56"/>
    <a:srgbClr val="3594AE"/>
    <a:srgbClr val="DF1C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365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77E48C-17CF-47B2-BD12-CECF9E56021F}" type="datetimeFigureOut">
              <a:rPr lang="nl-NL" smtClean="0"/>
              <a:t>28-11-2023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098A02-4855-4ED2-899F-0D9D40EE5115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763758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ADE201-9BB0-42A1-B731-1DE12C8C5088}" type="datetimeFigureOut">
              <a:rPr lang="nl-NL" smtClean="0"/>
              <a:t>28-11-2023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516773-C304-42B9-9C95-41DE7E039D56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60627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2CEB041-9A5F-2749-98F5-6ACE43675372}" type="datetimeFigureOut">
              <a:rPr lang="nl-NL" smtClean="0"/>
              <a:t>28-11-2023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4907031" y="5069353"/>
            <a:ext cx="2133600" cy="365125"/>
          </a:xfrm>
          <a:prstGeom prst="rect">
            <a:avLst/>
          </a:prstGeom>
        </p:spPr>
        <p:txBody>
          <a:bodyPr/>
          <a:lstStyle/>
          <a:p>
            <a:fld id="{14FA805D-9022-1F4E-8367-C0B9B1009A2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6558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217375" y="1727730"/>
            <a:ext cx="8469426" cy="439843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2CEB041-9A5F-2749-98F5-6ACE43675372}" type="datetimeFigureOut">
              <a:rPr lang="nl-NL" smtClean="0"/>
              <a:t>28-11-2023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4907031" y="5069353"/>
            <a:ext cx="2133600" cy="365125"/>
          </a:xfrm>
          <a:prstGeom prst="rect">
            <a:avLst/>
          </a:prstGeom>
        </p:spPr>
        <p:txBody>
          <a:bodyPr/>
          <a:lstStyle/>
          <a:p>
            <a:fld id="{14FA805D-9022-1F4E-8367-C0B9B1009A2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97715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2CEB041-9A5F-2749-98F5-6ACE43675372}" type="datetimeFigureOut">
              <a:rPr lang="nl-NL" smtClean="0"/>
              <a:t>28-11-2023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4907031" y="5069353"/>
            <a:ext cx="2133600" cy="365125"/>
          </a:xfrm>
          <a:prstGeom prst="rect">
            <a:avLst/>
          </a:prstGeom>
        </p:spPr>
        <p:txBody>
          <a:bodyPr/>
          <a:lstStyle/>
          <a:p>
            <a:fld id="{14FA805D-9022-1F4E-8367-C0B9B1009A2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24297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4907031" y="5069353"/>
            <a:ext cx="2133600" cy="365125"/>
          </a:xfrm>
          <a:prstGeom prst="rect">
            <a:avLst/>
          </a:prstGeom>
        </p:spPr>
        <p:txBody>
          <a:bodyPr/>
          <a:lstStyle/>
          <a:p>
            <a:fld id="{14FA805D-9022-1F4E-8367-C0B9B1009A24}" type="slidenum">
              <a:rPr lang="nl-NL" smtClean="0"/>
              <a:t>‹nr.›</a:t>
            </a:fld>
            <a:endParaRPr lang="nl-NL" dirty="0"/>
          </a:p>
        </p:txBody>
      </p:sp>
      <p:sp>
        <p:nvSpPr>
          <p:cNvPr id="8" name="Tekstvak 7"/>
          <p:cNvSpPr txBox="1"/>
          <p:nvPr userDrawn="1"/>
        </p:nvSpPr>
        <p:spPr>
          <a:xfrm>
            <a:off x="3978328" y="676405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l-NL" dirty="0"/>
          </a:p>
        </p:txBody>
      </p:sp>
      <p:sp>
        <p:nvSpPr>
          <p:cNvPr id="10" name="Tekstvak 9"/>
          <p:cNvSpPr txBox="1"/>
          <p:nvPr userDrawn="1"/>
        </p:nvSpPr>
        <p:spPr>
          <a:xfrm>
            <a:off x="945987" y="261750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64410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2CEB041-9A5F-2749-98F5-6ACE43675372}" type="datetimeFigureOut">
              <a:rPr lang="nl-NL" smtClean="0"/>
              <a:t>28-11-2023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4907031" y="5069353"/>
            <a:ext cx="2133600" cy="365125"/>
          </a:xfrm>
          <a:prstGeom prst="rect">
            <a:avLst/>
          </a:prstGeom>
        </p:spPr>
        <p:txBody>
          <a:bodyPr/>
          <a:lstStyle/>
          <a:p>
            <a:fld id="{14FA805D-9022-1F4E-8367-C0B9B1009A2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74352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2CEB041-9A5F-2749-98F5-6ACE43675372}" type="datetimeFigureOut">
              <a:rPr lang="nl-NL" smtClean="0"/>
              <a:t>28-11-2023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4907031" y="5069353"/>
            <a:ext cx="2133600" cy="365125"/>
          </a:xfrm>
          <a:prstGeom prst="rect">
            <a:avLst/>
          </a:prstGeom>
        </p:spPr>
        <p:txBody>
          <a:bodyPr/>
          <a:lstStyle/>
          <a:p>
            <a:fld id="{14FA805D-9022-1F4E-8367-C0B9B1009A2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85483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2CEB041-9A5F-2749-98F5-6ACE43675372}" type="datetimeFigureOut">
              <a:rPr lang="nl-NL" smtClean="0"/>
              <a:t>28-11-2023</a:t>
            </a:fld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4907031" y="5069353"/>
            <a:ext cx="2133600" cy="365125"/>
          </a:xfrm>
          <a:prstGeom prst="rect">
            <a:avLst/>
          </a:prstGeom>
        </p:spPr>
        <p:txBody>
          <a:bodyPr/>
          <a:lstStyle/>
          <a:p>
            <a:fld id="{14FA805D-9022-1F4E-8367-C0B9B1009A2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59913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2CEB041-9A5F-2749-98F5-6ACE43675372}" type="datetimeFigureOut">
              <a:rPr lang="nl-NL" smtClean="0"/>
              <a:t>28-11-2023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>
          <a:xfrm>
            <a:off x="4907031" y="5069353"/>
            <a:ext cx="2133600" cy="365125"/>
          </a:xfrm>
          <a:prstGeom prst="rect">
            <a:avLst/>
          </a:prstGeom>
        </p:spPr>
        <p:txBody>
          <a:bodyPr/>
          <a:lstStyle/>
          <a:p>
            <a:fld id="{14FA805D-9022-1F4E-8367-C0B9B1009A2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40842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2CEB041-9A5F-2749-98F5-6ACE43675372}" type="datetimeFigureOut">
              <a:rPr lang="nl-NL" smtClean="0"/>
              <a:t>28-11-2023</a:t>
            </a:fld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>
          <a:xfrm>
            <a:off x="4907031" y="5069353"/>
            <a:ext cx="2133600" cy="365125"/>
          </a:xfrm>
          <a:prstGeom prst="rect">
            <a:avLst/>
          </a:prstGeom>
        </p:spPr>
        <p:txBody>
          <a:bodyPr/>
          <a:lstStyle/>
          <a:p>
            <a:fld id="{14FA805D-9022-1F4E-8367-C0B9B1009A2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91615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2CEB041-9A5F-2749-98F5-6ACE43675372}" type="datetimeFigureOut">
              <a:rPr lang="nl-NL" smtClean="0"/>
              <a:t>28-11-2023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4907031" y="5069353"/>
            <a:ext cx="2133600" cy="365125"/>
          </a:xfrm>
          <a:prstGeom prst="rect">
            <a:avLst/>
          </a:prstGeom>
        </p:spPr>
        <p:txBody>
          <a:bodyPr/>
          <a:lstStyle/>
          <a:p>
            <a:fld id="{14FA805D-9022-1F4E-8367-C0B9B1009A2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79958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2CEB041-9A5F-2749-98F5-6ACE43675372}" type="datetimeFigureOut">
              <a:rPr lang="nl-NL" smtClean="0"/>
              <a:t>28-11-2023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4907031" y="5069353"/>
            <a:ext cx="2133600" cy="365125"/>
          </a:xfrm>
          <a:prstGeom prst="rect">
            <a:avLst/>
          </a:prstGeom>
        </p:spPr>
        <p:txBody>
          <a:bodyPr/>
          <a:lstStyle/>
          <a:p>
            <a:fld id="{14FA805D-9022-1F4E-8367-C0B9B1009A2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86598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hoek 10"/>
          <p:cNvSpPr/>
          <p:nvPr userDrawn="1"/>
        </p:nvSpPr>
        <p:spPr>
          <a:xfrm>
            <a:off x="0" y="1075511"/>
            <a:ext cx="9169918" cy="195490"/>
          </a:xfrm>
          <a:prstGeom prst="rect">
            <a:avLst/>
          </a:prstGeom>
          <a:solidFill>
            <a:srgbClr val="67872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" name="Rechthoek 9"/>
          <p:cNvSpPr/>
          <p:nvPr userDrawn="1"/>
        </p:nvSpPr>
        <p:spPr>
          <a:xfrm>
            <a:off x="346897" y="-89095"/>
            <a:ext cx="1540823" cy="14275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2138188" y="151236"/>
            <a:ext cx="6479363" cy="8206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TITEL KOP</a:t>
            </a:r>
          </a:p>
        </p:txBody>
      </p:sp>
      <p:pic>
        <p:nvPicPr>
          <p:cNvPr id="7" name="Afbeelding 6" descr="logo_hulstvoorelkaar.png"/>
          <p:cNvPicPr>
            <a:picLocks noChangeAspect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5201" y="240100"/>
            <a:ext cx="1299378" cy="1030901"/>
          </a:xfrm>
          <a:prstGeom prst="rect">
            <a:avLst/>
          </a:prstGeom>
        </p:spPr>
      </p:pic>
      <p:sp>
        <p:nvSpPr>
          <p:cNvPr id="15" name="Rechthoek 14"/>
          <p:cNvSpPr/>
          <p:nvPr userDrawn="1"/>
        </p:nvSpPr>
        <p:spPr>
          <a:xfrm flipV="1">
            <a:off x="346897" y="1372818"/>
            <a:ext cx="1540823" cy="61606"/>
          </a:xfrm>
          <a:prstGeom prst="rect">
            <a:avLst/>
          </a:prstGeom>
          <a:solidFill>
            <a:srgbClr val="3594A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 </a:t>
            </a:r>
          </a:p>
        </p:txBody>
      </p:sp>
      <p:sp>
        <p:nvSpPr>
          <p:cNvPr id="23" name="Tijdelijke aanduiding voor titel 1"/>
          <p:cNvSpPr txBox="1">
            <a:spLocks/>
          </p:cNvSpPr>
          <p:nvPr userDrawn="1"/>
        </p:nvSpPr>
        <p:spPr>
          <a:xfrm>
            <a:off x="696662" y="6522099"/>
            <a:ext cx="8047368" cy="2825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nl-NL" sz="1200" b="1" dirty="0">
                <a:solidFill>
                  <a:srgbClr val="3594AE"/>
                </a:solidFill>
              </a:rPr>
              <a:t>www.hulstvoorelkaar.nl</a:t>
            </a:r>
          </a:p>
        </p:txBody>
      </p:sp>
      <p:pic>
        <p:nvPicPr>
          <p:cNvPr id="9" name="Afbeelding 8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8560318" y="3649285"/>
            <a:ext cx="609600" cy="127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4047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 baseline="0">
          <a:solidFill>
            <a:schemeClr val="tx1">
              <a:lumMod val="65000"/>
              <a:lumOff val="3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200" kern="1200">
          <a:solidFill>
            <a:srgbClr val="595959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rgbClr val="595959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ezb.nl/wat-we-doen/subsidieloket-ondersteuning-initiatieven/fondsen-en-subsidies.html" TargetMode="Externa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Vor</a:t>
            </a:r>
          </a:p>
        </p:txBody>
      </p:sp>
      <p:sp>
        <p:nvSpPr>
          <p:cNvPr id="5" name="Rechthoek 4"/>
          <p:cNvSpPr/>
          <p:nvPr/>
        </p:nvSpPr>
        <p:spPr>
          <a:xfrm>
            <a:off x="0" y="-17715"/>
            <a:ext cx="9144000" cy="6858000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`</a:t>
            </a:r>
          </a:p>
        </p:txBody>
      </p:sp>
      <p:pic>
        <p:nvPicPr>
          <p:cNvPr id="4" name="Afbeelding 3" descr="AdobeStock_38855586.jpe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167099"/>
            <a:ext cx="9144000" cy="6096000"/>
          </a:xfrm>
          <a:prstGeom prst="rect">
            <a:avLst/>
          </a:prstGeom>
        </p:spPr>
      </p:pic>
      <p:sp>
        <p:nvSpPr>
          <p:cNvPr id="6" name="Rechthoek 5"/>
          <p:cNvSpPr/>
          <p:nvPr/>
        </p:nvSpPr>
        <p:spPr>
          <a:xfrm>
            <a:off x="3156438" y="2964485"/>
            <a:ext cx="5461113" cy="893601"/>
          </a:xfrm>
          <a:prstGeom prst="rect">
            <a:avLst/>
          </a:prstGeom>
          <a:solidFill>
            <a:srgbClr val="DF1C7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7" name="Tijdelijke aanduiding voor titel 1"/>
          <p:cNvSpPr txBox="1">
            <a:spLocks/>
          </p:cNvSpPr>
          <p:nvPr/>
        </p:nvSpPr>
        <p:spPr>
          <a:xfrm>
            <a:off x="3086100" y="2960653"/>
            <a:ext cx="5362201" cy="8206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1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nl-NL" sz="4400" dirty="0">
                <a:solidFill>
                  <a:schemeClr val="bg1"/>
                </a:solidFill>
              </a:rPr>
              <a:t>HULST VOOR ELKAAR</a:t>
            </a:r>
          </a:p>
        </p:txBody>
      </p:sp>
      <p:sp>
        <p:nvSpPr>
          <p:cNvPr id="10" name="Rechthoek 9"/>
          <p:cNvSpPr/>
          <p:nvPr/>
        </p:nvSpPr>
        <p:spPr>
          <a:xfrm>
            <a:off x="228325" y="0"/>
            <a:ext cx="2302173" cy="184069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8" name="Afbeelding 7" descr="logo_hulstvoorelkaar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5201" y="240100"/>
            <a:ext cx="1832394" cy="1453785"/>
          </a:xfrm>
          <a:prstGeom prst="rect">
            <a:avLst/>
          </a:prstGeom>
        </p:spPr>
      </p:pic>
      <p:sp>
        <p:nvSpPr>
          <p:cNvPr id="11" name="Rechthoek 10"/>
          <p:cNvSpPr/>
          <p:nvPr/>
        </p:nvSpPr>
        <p:spPr>
          <a:xfrm>
            <a:off x="5073828" y="3965164"/>
            <a:ext cx="3338969" cy="893601"/>
          </a:xfrm>
          <a:prstGeom prst="rect">
            <a:avLst/>
          </a:prstGeom>
          <a:solidFill>
            <a:srgbClr val="74C5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Projecten en financiering</a:t>
            </a:r>
          </a:p>
        </p:txBody>
      </p:sp>
      <p:sp>
        <p:nvSpPr>
          <p:cNvPr id="13" name="Tijdelijke aanduiding voor titel 1"/>
          <p:cNvSpPr txBox="1">
            <a:spLocks/>
          </p:cNvSpPr>
          <p:nvPr/>
        </p:nvSpPr>
        <p:spPr>
          <a:xfrm>
            <a:off x="4572000" y="3893285"/>
            <a:ext cx="4045551" cy="8206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1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nl-NL" sz="4400" b="0" dirty="0">
              <a:solidFill>
                <a:schemeClr val="bg1"/>
              </a:solidFill>
              <a:highlight>
                <a:srgbClr val="74C5F1"/>
              </a:highligh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4820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B042E8-FB0A-D7B6-B468-C6AA8C6775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Projectplan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F8835BDE-7580-A8B8-BBA4-17687A753451}"/>
              </a:ext>
            </a:extLst>
          </p:cNvPr>
          <p:cNvSpPr txBox="1"/>
          <p:nvPr/>
        </p:nvSpPr>
        <p:spPr>
          <a:xfrm>
            <a:off x="798990" y="1686758"/>
            <a:ext cx="7022237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nl-NL" sz="2000" b="1" dirty="0"/>
          </a:p>
          <a:p>
            <a:r>
              <a:rPr lang="nl-NL" sz="2000" b="1" dirty="0"/>
              <a:t>Van idee naar project</a:t>
            </a:r>
          </a:p>
          <a:p>
            <a:endParaRPr lang="nl-NL" sz="2000" b="1" dirty="0"/>
          </a:p>
          <a:p>
            <a:r>
              <a:rPr lang="nl-NL" sz="2000" dirty="0"/>
              <a:t>Wat komt er in een projectplan?</a:t>
            </a:r>
          </a:p>
          <a:p>
            <a:endParaRPr lang="nl-NL" sz="2000" dirty="0"/>
          </a:p>
          <a:p>
            <a:r>
              <a:rPr lang="nl-NL" sz="2000" dirty="0"/>
              <a:t>• Probleemstelling</a:t>
            </a:r>
          </a:p>
          <a:p>
            <a:r>
              <a:rPr lang="nl-NL" sz="2000" dirty="0"/>
              <a:t>• Doelstelling</a:t>
            </a:r>
          </a:p>
          <a:p>
            <a:r>
              <a:rPr lang="nl-NL" sz="2000" dirty="0"/>
              <a:t>• Doelgroep en noodzaak</a:t>
            </a:r>
          </a:p>
          <a:p>
            <a:r>
              <a:rPr lang="nl-NL" sz="2000" dirty="0"/>
              <a:t>• Inhoud</a:t>
            </a:r>
          </a:p>
          <a:p>
            <a:r>
              <a:rPr lang="nl-NL" sz="2000" dirty="0"/>
              <a:t>• Tijdsplanning</a:t>
            </a:r>
          </a:p>
          <a:p>
            <a:r>
              <a:rPr lang="nl-NL" sz="2000" dirty="0"/>
              <a:t>• Begroting</a:t>
            </a:r>
          </a:p>
        </p:txBody>
      </p:sp>
    </p:spTree>
    <p:extLst>
      <p:ext uri="{BB962C8B-B14F-4D97-AF65-F5344CB8AC3E}">
        <p14:creationId xmlns:p14="http://schemas.microsoft.com/office/powerpoint/2010/main" val="1148672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1F975B-57AC-B06B-A5FB-703EB686A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Smart 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F5E66B71-C0E9-059D-2F61-1C2F41DD29E0}"/>
              </a:ext>
            </a:extLst>
          </p:cNvPr>
          <p:cNvSpPr txBox="1"/>
          <p:nvPr/>
        </p:nvSpPr>
        <p:spPr>
          <a:xfrm>
            <a:off x="674703" y="1917578"/>
            <a:ext cx="6203271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000" b="1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Verkoop geen onzin: wees SMART</a:t>
            </a:r>
          </a:p>
          <a:p>
            <a:endParaRPr lang="nl-NL" sz="2000" b="0" i="0" u="none" strike="noStrike" baseline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l-NL" sz="2000" b="1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nl-NL" sz="20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pecifiek: duidelijk en concreet doel</a:t>
            </a:r>
          </a:p>
          <a:p>
            <a:r>
              <a:rPr lang="nl-NL" sz="2000" b="1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nl-NL" sz="20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eetbaar: wat ga je doen, hoe kun je dat meten</a:t>
            </a:r>
          </a:p>
          <a:p>
            <a:r>
              <a:rPr lang="nl-NL" sz="2000" b="1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nl-NL" sz="20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cceptabel: is er draagvlak en betrokkenheid om het uit te voeren</a:t>
            </a:r>
          </a:p>
          <a:p>
            <a:r>
              <a:rPr lang="nl-NL" sz="2000" b="1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nl-NL" sz="20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ealistisch: haalbaar, ook in kosten/baten</a:t>
            </a:r>
          </a:p>
          <a:p>
            <a:r>
              <a:rPr lang="nl-NL" sz="2000" b="1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nl-NL" sz="20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ijdgebonden: start -einddatum</a:t>
            </a:r>
            <a:endParaRPr lang="nl-N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5897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8EB69E-EC67-A858-CBF4-C8DBC2B0A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Financieringsbronnen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2478FCA4-F22B-FB5F-DFA0-CD166C2DB222}"/>
              </a:ext>
            </a:extLst>
          </p:cNvPr>
          <p:cNvSpPr txBox="1"/>
          <p:nvPr/>
        </p:nvSpPr>
        <p:spPr>
          <a:xfrm>
            <a:off x="1068871" y="950657"/>
            <a:ext cx="7427059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nl-NL" sz="2000" b="0" i="0" u="none" strike="noStrike" baseline="0" dirty="0">
              <a:solidFill>
                <a:srgbClr val="BC007A"/>
              </a:solidFill>
              <a:latin typeface="Arial" panose="020B0604020202020204" pitchFamily="34" charset="0"/>
            </a:endParaRPr>
          </a:p>
          <a:p>
            <a:endParaRPr lang="nl-NL" sz="2000" dirty="0">
              <a:solidFill>
                <a:srgbClr val="BC007A"/>
              </a:solidFill>
              <a:latin typeface="Arial" panose="020B0604020202020204" pitchFamily="34" charset="0"/>
            </a:endParaRPr>
          </a:p>
          <a:p>
            <a:endParaRPr lang="nl-NL" sz="2000" i="0" u="none" strike="noStrike" baseline="0" dirty="0">
              <a:latin typeface="Arial" panose="020B0604020202020204" pitchFamily="34" charset="0"/>
            </a:endParaRPr>
          </a:p>
          <a:p>
            <a:r>
              <a:rPr lang="nl-NL" sz="2000" b="1" i="0" u="none" strike="noStrike" baseline="0" dirty="0">
                <a:latin typeface="Arial" panose="020B0604020202020204" pitchFamily="34" charset="0"/>
              </a:rPr>
              <a:t>Welke type financieringsbronnen zijn er?</a:t>
            </a:r>
          </a:p>
          <a:p>
            <a:endParaRPr lang="nl-NL" sz="2000" i="0" u="none" strike="noStrike" baseline="0" dirty="0">
              <a:latin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>
                <a:latin typeface="Arial" panose="020B0604020202020204" pitchFamily="34" charset="0"/>
              </a:rPr>
              <a:t>Fondsen&gt;15000 fondsen</a:t>
            </a:r>
            <a:endParaRPr lang="nl-NL" sz="2000" i="0" u="none" strike="noStrike" baseline="0" dirty="0">
              <a:latin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i="0" u="none" strike="noStrike" baseline="0" dirty="0">
                <a:latin typeface="Arial" panose="020B0604020202020204" pitchFamily="34" charset="0"/>
              </a:rPr>
              <a:t>Subsidie overheid/provincie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i="0" u="none" strike="noStrike" baseline="0" dirty="0">
                <a:latin typeface="Arial" panose="020B0604020202020204" pitchFamily="34" charset="0"/>
              </a:rPr>
              <a:t>Sponsoren-Goodwill, tegenprestatie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i="0" u="none" strike="noStrike" baseline="0" dirty="0">
                <a:latin typeface="Arial" panose="020B0604020202020204" pitchFamily="34" charset="0"/>
              </a:rPr>
              <a:t>Giften-Van collecte tot legaat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i="0" u="none" strike="noStrike" baseline="0" dirty="0" err="1">
                <a:latin typeface="Arial" panose="020B0604020202020204" pitchFamily="34" charset="0"/>
              </a:rPr>
              <a:t>Crowdfunding</a:t>
            </a:r>
            <a:r>
              <a:rPr lang="nl-NL" sz="2000" i="0" u="none" strike="noStrike" baseline="0" dirty="0">
                <a:latin typeface="Arial" panose="020B0604020202020204" pitchFamily="34" charset="0"/>
              </a:rPr>
              <a:t>-Naast geld of community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i="0" u="none" strike="noStrike" baseline="0" dirty="0">
                <a:latin typeface="Arial" panose="020B0604020202020204" pitchFamily="34" charset="0"/>
              </a:rPr>
              <a:t>Actie of evenement-Zorgt ook voor binding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i="0" u="none" strike="noStrike" baseline="0" dirty="0">
                <a:latin typeface="Arial" panose="020B0604020202020204" pitchFamily="34" charset="0"/>
              </a:rPr>
              <a:t>Eigen bijdrage-Geld/lening, maar ook tijd of materiaal</a:t>
            </a:r>
          </a:p>
        </p:txBody>
      </p:sp>
    </p:spTree>
    <p:extLst>
      <p:ext uri="{BB962C8B-B14F-4D97-AF65-F5344CB8AC3E}">
        <p14:creationId xmlns:p14="http://schemas.microsoft.com/office/powerpoint/2010/main" val="16634217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45D8C6-7DDA-A503-5D13-76D6CFB364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Aan de slag 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A6115279-58FB-8E11-2487-E136A337538E}"/>
              </a:ext>
            </a:extLst>
          </p:cNvPr>
          <p:cNvSpPr txBox="1"/>
          <p:nvPr/>
        </p:nvSpPr>
        <p:spPr>
          <a:xfrm>
            <a:off x="683581" y="1944210"/>
            <a:ext cx="6061228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000" b="1" dirty="0"/>
              <a:t>Fondsenwerving, hoe pak je dat aan?</a:t>
            </a:r>
          </a:p>
          <a:p>
            <a:endParaRPr lang="nl-NL" sz="2000" b="1" dirty="0"/>
          </a:p>
          <a:p>
            <a:r>
              <a:rPr lang="nl-NL" sz="2000" dirty="0"/>
              <a:t>• Fondsen selecteren</a:t>
            </a:r>
          </a:p>
          <a:p>
            <a:pPr>
              <a:tabLst>
                <a:tab pos="176213" algn="l"/>
              </a:tabLst>
            </a:pPr>
            <a:r>
              <a:rPr lang="nl-NL" sz="2000" dirty="0"/>
              <a:t>• Verdiepen in fondsen bij wie je een aanvraag wilt doen</a:t>
            </a:r>
          </a:p>
          <a:p>
            <a:r>
              <a:rPr lang="nl-NL" sz="2000" dirty="0"/>
              <a:t>• Telefonisch contact met fonds</a:t>
            </a:r>
          </a:p>
          <a:p>
            <a:r>
              <a:rPr lang="nl-NL" sz="2000" dirty="0"/>
              <a:t>• Aanvraagformulier invullen </a:t>
            </a:r>
          </a:p>
        </p:txBody>
      </p:sp>
    </p:spTree>
    <p:extLst>
      <p:ext uri="{BB962C8B-B14F-4D97-AF65-F5344CB8AC3E}">
        <p14:creationId xmlns:p14="http://schemas.microsoft.com/office/powerpoint/2010/main" val="37653317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165D05-63DC-3570-F727-8A4A2D534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Do’s bij fondsenwerving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DCF5AC67-3BEC-943A-73E3-14FF21CE9DCA}"/>
              </a:ext>
            </a:extLst>
          </p:cNvPr>
          <p:cNvSpPr txBox="1"/>
          <p:nvPr/>
        </p:nvSpPr>
        <p:spPr>
          <a:xfrm>
            <a:off x="745725" y="1935332"/>
            <a:ext cx="6949880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000" b="1" dirty="0"/>
              <a:t>Do’s bij fondsenwerving</a:t>
            </a:r>
          </a:p>
          <a:p>
            <a:endParaRPr lang="nl-NL" sz="2000" b="1" dirty="0"/>
          </a:p>
          <a:p>
            <a:r>
              <a:rPr lang="nl-NL" sz="2000" dirty="0"/>
              <a:t>• Op tijd starten met benadering fondsen</a:t>
            </a:r>
          </a:p>
          <a:p>
            <a:r>
              <a:rPr lang="nl-NL" sz="2000" dirty="0"/>
              <a:t>• Duidelijk plan opstellen</a:t>
            </a:r>
          </a:p>
          <a:p>
            <a:r>
              <a:rPr lang="nl-NL" sz="2000" dirty="0"/>
              <a:t>• Goede begroting</a:t>
            </a:r>
          </a:p>
          <a:p>
            <a:r>
              <a:rPr lang="nl-NL" sz="2000" dirty="0"/>
              <a:t>• Plan naar fonds toeschrijven</a:t>
            </a:r>
          </a:p>
          <a:p>
            <a:r>
              <a:rPr lang="nl-NL" sz="2000" dirty="0"/>
              <a:t>• Logo fonds op PR uitingen</a:t>
            </a:r>
          </a:p>
        </p:txBody>
      </p:sp>
    </p:spTree>
    <p:extLst>
      <p:ext uri="{BB962C8B-B14F-4D97-AF65-F5344CB8AC3E}">
        <p14:creationId xmlns:p14="http://schemas.microsoft.com/office/powerpoint/2010/main" val="208698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165D05-63DC-3570-F727-8A4A2D534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Dont</a:t>
            </a:r>
            <a:r>
              <a:rPr lang="nl-NL" dirty="0"/>
              <a:t> ‘s bij fondsenwerving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15B43ACD-CF8C-936A-15A9-3544C98F29E9}"/>
              </a:ext>
            </a:extLst>
          </p:cNvPr>
          <p:cNvSpPr txBox="1"/>
          <p:nvPr/>
        </p:nvSpPr>
        <p:spPr>
          <a:xfrm>
            <a:off x="816746" y="2015230"/>
            <a:ext cx="6294267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000" b="1" dirty="0"/>
              <a:t>Dont’s bij fondsenwerving</a:t>
            </a:r>
          </a:p>
          <a:p>
            <a:endParaRPr lang="nl-NL" sz="2000" b="1" dirty="0"/>
          </a:p>
          <a:p>
            <a:r>
              <a:rPr lang="nl-NL" sz="2000" dirty="0"/>
              <a:t>• Aanvraag indienen voor lopende projecten</a:t>
            </a:r>
          </a:p>
          <a:p>
            <a:r>
              <a:rPr lang="nl-NL" sz="2000" dirty="0"/>
              <a:t>• Te laat aanvragen</a:t>
            </a:r>
          </a:p>
          <a:p>
            <a:r>
              <a:rPr lang="nl-NL" sz="2000" dirty="0"/>
              <a:t>• Begroting niet op orde</a:t>
            </a:r>
          </a:p>
          <a:p>
            <a:r>
              <a:rPr lang="nl-NL" sz="2000" dirty="0"/>
              <a:t>• Onvolledige bijlagen</a:t>
            </a:r>
          </a:p>
        </p:txBody>
      </p:sp>
    </p:spTree>
    <p:extLst>
      <p:ext uri="{BB962C8B-B14F-4D97-AF65-F5344CB8AC3E}">
        <p14:creationId xmlns:p14="http://schemas.microsoft.com/office/powerpoint/2010/main" val="34511731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165D05-63DC-3570-F727-8A4A2D534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 Handige links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2C6DB042-7E51-CB2D-2339-B21FB5FBC13A}"/>
              </a:ext>
            </a:extLst>
          </p:cNvPr>
          <p:cNvSpPr txBox="1"/>
          <p:nvPr/>
        </p:nvSpPr>
        <p:spPr>
          <a:xfrm>
            <a:off x="568171" y="2583402"/>
            <a:ext cx="7785716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hlinkClick r:id="rId2"/>
              </a:rPr>
              <a:t>https://www.dezb.nl/wat-we-doen/subsidieloket-ondersteuning-initiatieven/fondsen-en-subsidies.html</a:t>
            </a:r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https://www.vsbfonds.nl/aanvragen/videos-cursus-fondsenwerving</a:t>
            </a:r>
          </a:p>
          <a:p>
            <a:endParaRPr lang="nl-NL" dirty="0"/>
          </a:p>
          <a:p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602867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CDA468-89D5-770C-2F68-85923AF9F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Vragen</a:t>
            </a:r>
          </a:p>
        </p:txBody>
      </p:sp>
      <p:pic>
        <p:nvPicPr>
          <p:cNvPr id="1026" name="Picture 2" descr="vraagteken poppetje | Zwemvereniging WVZ Zoetermeer">
            <a:extLst>
              <a:ext uri="{FF2B5EF4-FFF2-40B4-BE49-F238E27FC236}">
                <a16:creationId xmlns:a16="http://schemas.microsoft.com/office/drawing/2014/main" id="{C8335B8C-8176-CC37-3713-0852BE1B59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4424" y="2128838"/>
            <a:ext cx="2798640" cy="4129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8844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3335</TotalTime>
  <Words>247</Words>
  <Application>Microsoft Office PowerPoint</Application>
  <PresentationFormat>Diavoorstelling (4:3)</PresentationFormat>
  <Paragraphs>68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Office-thema</vt:lpstr>
      <vt:lpstr>Vor</vt:lpstr>
      <vt:lpstr>Projectplan</vt:lpstr>
      <vt:lpstr>Smart </vt:lpstr>
      <vt:lpstr>Financieringsbronnen</vt:lpstr>
      <vt:lpstr>Aan de slag </vt:lpstr>
      <vt:lpstr>Do’s bij fondsenwerving</vt:lpstr>
      <vt:lpstr>Dont ‘s bij fondsenwerving</vt:lpstr>
      <vt:lpstr> Handige links</vt:lpstr>
      <vt:lpstr>Vragen</vt:lpstr>
    </vt:vector>
  </TitlesOfParts>
  <Company>BB Cosmetics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Patrick Dobbelaar</dc:creator>
  <cp:lastModifiedBy>Mariska Sijs-Bentschap Knook - stichting Hulst voor Elkaar</cp:lastModifiedBy>
  <cp:revision>101</cp:revision>
  <cp:lastPrinted>2019-02-26T12:40:20Z</cp:lastPrinted>
  <dcterms:created xsi:type="dcterms:W3CDTF">2017-09-18T06:32:53Z</dcterms:created>
  <dcterms:modified xsi:type="dcterms:W3CDTF">2023-11-28T12:37:20Z</dcterms:modified>
</cp:coreProperties>
</file>